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4" r:id="rId8"/>
    <p:sldId id="291" r:id="rId9"/>
    <p:sldId id="295" r:id="rId10"/>
    <p:sldId id="292" r:id="rId11"/>
    <p:sldId id="293" r:id="rId12"/>
    <p:sldId id="296" r:id="rId13"/>
    <p:sldId id="297" r:id="rId14"/>
    <p:sldId id="298" r:id="rId15"/>
    <p:sldId id="299" r:id="rId16"/>
    <p:sldId id="301" r:id="rId17"/>
    <p:sldId id="300" r:id="rId18"/>
    <p:sldId id="302" r:id="rId19"/>
    <p:sldId id="303" r:id="rId20"/>
    <p:sldId id="304" r:id="rId21"/>
    <p:sldId id="305" r:id="rId22"/>
    <p:sldId id="306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53D-D21C-47E8-8539-48FB78424351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721"/>
            <a:ext cx="9144000" cy="18250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Government Price Controls: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920" y="322228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George Washington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If consumers who get the highest surplus are the ones who buy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Then …..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66" y="3076051"/>
            <a:ext cx="5385250" cy="22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Surplus changes found as the difference in surplus from free market to the price ceiling</a:t>
            </a:r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0" y="3045395"/>
            <a:ext cx="5288511" cy="22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 consider minimum welfare effects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consumers who get the lowest surplus are the ones who buy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1 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These individuals are either poorer or have  lower need/desires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Choose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such that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–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=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With linear demand, this assures us that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	area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= area 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If consumers who get the lowest extra surplus are the ones who buy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Then …..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1" y="3314138"/>
            <a:ext cx="5370361" cy="22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Surplus changes found as the difference in surplus from free market to the price ceiling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Recall    area g = area a</a:t>
            </a:r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6" y="3344368"/>
            <a:ext cx="5287374" cy="22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10738898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binding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rice ceiling causes reductions in economic efficiency or market welfare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efficiency losses are larger when those who want or need the good least are the ones buying the good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Lines or queues means that allocation is random across different consumer WTPs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Quota tickets can assure a more equitable allocation but require administration costs … even then there are still efficiency losses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Key winners are the consumers lucky enough buy the product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Key losers are the firms and those consumers shut out of the market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Price Gouging Laws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8587" y="1195059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Market demand and supply often changes suddenly in emergencies such as hurricanes, snowstorms,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Anticipation of supply disruption, or future price increase, causes both an increase in demand and a decrease in supply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pressure for the market price to rise even before the event (P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to P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06" y="1483581"/>
            <a:ext cx="5848845" cy="41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Price Gouging Laws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8587" y="1195059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general public usually reacts strongly and negatively to price increases (often called price gouging)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Merchants selling gasoline, ice, chainsaws, generators, snow shovels, etc. are pressured not to raise prices.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states (~34) have price gouging laws to prevent these “unconscionable price increases”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06" y="1483581"/>
            <a:ext cx="5848845" cy="41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Price Gouging Laws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8587" y="1195059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price gouging law acts like a price ceiling in emergencies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intention is to prevent profiteering, keep essential items affordable, but does it improve the outcome for most people?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compare the outcome with a price ceiling to the outcome without a price ceiling.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06" y="1483581"/>
            <a:ext cx="5848845" cy="41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142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the Price Gouging Law is Enforced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216550"/>
            <a:ext cx="5157787" cy="4418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122998"/>
            <a:ext cx="5157787" cy="406666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Sense of </a:t>
            </a:r>
            <a:r>
              <a:rPr lang="en-US" dirty="0" smtClean="0">
                <a:solidFill>
                  <a:schemeClr val="bg1"/>
                </a:solidFill>
              </a:rPr>
              <a:t>Fairness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Profits to gas firms are normal.   Price is not set way above the cost. 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Some people who wait long in line get a small amount of gas at the usual price. </a:t>
            </a:r>
          </a:p>
          <a:p>
            <a:r>
              <a:rPr lang="en-US" dirty="0">
                <a:solidFill>
                  <a:schemeClr val="bg1"/>
                </a:solidFill>
              </a:rPr>
              <a:t>Disaster response based on altruism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216549"/>
            <a:ext cx="5183188" cy="4418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122998"/>
            <a:ext cx="5183188" cy="406666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Limited supply is </a:t>
            </a:r>
            <a:r>
              <a:rPr lang="en-US" sz="3600" dirty="0">
                <a:solidFill>
                  <a:schemeClr val="bg1"/>
                </a:solidFill>
              </a:rPr>
              <a:t>allocated randomly and inefficiently by waiting in lines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Consumers’ time is wasted waiting in lines (high opportunity costs</a:t>
            </a:r>
            <a:r>
              <a:rPr lang="en-US" sz="3600" dirty="0" smtClean="0">
                <a:solidFill>
                  <a:schemeClr val="bg1"/>
                </a:solidFill>
              </a:rPr>
              <a:t>)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Violence sometimes occurs with line cutters, etc. (Police often assigned to keep order)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Some </a:t>
            </a:r>
            <a:r>
              <a:rPr lang="en-US" sz="3600" dirty="0">
                <a:solidFill>
                  <a:schemeClr val="bg1"/>
                </a:solidFill>
              </a:rPr>
              <a:t>who don't need gasoline as much get it       (</a:t>
            </a:r>
            <a:r>
              <a:rPr lang="en-US" sz="3600" dirty="0" err="1">
                <a:solidFill>
                  <a:schemeClr val="bg1"/>
                </a:solidFill>
              </a:rPr>
              <a:t>eg</a:t>
            </a:r>
            <a:r>
              <a:rPr lang="en-US" sz="3600" dirty="0">
                <a:solidFill>
                  <a:schemeClr val="bg1"/>
                </a:solidFill>
              </a:rPr>
              <a:t>.  a retired grandma) 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Some </a:t>
            </a:r>
            <a:r>
              <a:rPr lang="en-US" sz="3600" dirty="0">
                <a:solidFill>
                  <a:schemeClr val="bg1"/>
                </a:solidFill>
              </a:rPr>
              <a:t>who need gasoline desperately don’t get it (</a:t>
            </a:r>
            <a:r>
              <a:rPr lang="en-US" sz="3600" dirty="0" err="1">
                <a:solidFill>
                  <a:schemeClr val="bg1"/>
                </a:solidFill>
              </a:rPr>
              <a:t>eg</a:t>
            </a:r>
            <a:r>
              <a:rPr lang="en-US" sz="3600" dirty="0">
                <a:solidFill>
                  <a:schemeClr val="bg1"/>
                </a:solidFill>
              </a:rPr>
              <a:t>. delivery vehicles) 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No </a:t>
            </a:r>
            <a:r>
              <a:rPr lang="en-US" sz="3600" dirty="0">
                <a:solidFill>
                  <a:schemeClr val="bg1"/>
                </a:solidFill>
              </a:rPr>
              <a:t>economic inducement to supply more gasoline faster / reliance on charity from the state or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Types of Government Price Controls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Price Ceiling (L20) – a maximum price that can be charged for a product in a market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Price Floor (L21) – a minimum price that can be charged for a good or service in a market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Price Support (L22) – a price floor for a good in which the government purchases excess supply</a:t>
            </a:r>
          </a:p>
        </p:txBody>
      </p:sp>
    </p:spTree>
    <p:extLst>
      <p:ext uri="{BB962C8B-B14F-4D97-AF65-F5344CB8AC3E}">
        <p14:creationId xmlns:p14="http://schemas.microsoft.com/office/powerpoint/2010/main" val="3731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142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 Price Gouging Law (Prices rise)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216550"/>
            <a:ext cx="5157787" cy="4418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122998"/>
            <a:ext cx="5157787" cy="406666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Shorter lines or lack of lines – less time wasted waiting (elimination of the opp. costs)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Those in highest need get gas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. delivery vehicles)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Those with lowest need don't buy it 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. retirees</a:t>
            </a:r>
            <a:r>
              <a:rPr lang="en-US" dirty="0" smtClean="0">
                <a:solidFill>
                  <a:schemeClr val="bg1"/>
                </a:solidFill>
              </a:rPr>
              <a:t>) Precautionary demand stopped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Greater economic profit induces quicker increase in gas supply.  The higher the price the faster the response. This means the shortage will disappear faster.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Determination of who gets the gas </a:t>
            </a:r>
            <a:r>
              <a:rPr lang="en-US" dirty="0" smtClean="0">
                <a:solidFill>
                  <a:schemeClr val="bg1"/>
                </a:solidFill>
              </a:rPr>
              <a:t>is based </a:t>
            </a:r>
            <a:r>
              <a:rPr lang="en-US" dirty="0">
                <a:solidFill>
                  <a:schemeClr val="bg1"/>
                </a:solidFill>
              </a:rPr>
              <a:t>on self selection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Charity can still operate to help those in </a:t>
            </a:r>
            <a:r>
              <a:rPr lang="en-US" dirty="0" smtClean="0">
                <a:solidFill>
                  <a:schemeClr val="bg1"/>
                </a:solidFill>
              </a:rPr>
              <a:t>need. (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 subsidies to buy gas)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216549"/>
            <a:ext cx="5183188" cy="4418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122998"/>
            <a:ext cx="5183188" cy="406666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Sense of injustice/unfairness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Wealthier can afford all the gas they </a:t>
            </a:r>
            <a:r>
              <a:rPr lang="en-US" dirty="0" smtClean="0">
                <a:solidFill>
                  <a:schemeClr val="bg1"/>
                </a:solidFill>
              </a:rPr>
              <a:t>desire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Poor </a:t>
            </a:r>
            <a:r>
              <a:rPr lang="en-US" dirty="0" smtClean="0">
                <a:solidFill>
                  <a:schemeClr val="bg1"/>
                </a:solidFill>
              </a:rPr>
              <a:t>may suffer </a:t>
            </a:r>
            <a:r>
              <a:rPr lang="en-US" dirty="0">
                <a:solidFill>
                  <a:schemeClr val="bg1"/>
                </a:solidFill>
              </a:rPr>
              <a:t>more </a:t>
            </a:r>
            <a:r>
              <a:rPr lang="en-US" dirty="0" smtClean="0">
                <a:solidFill>
                  <a:schemeClr val="bg1"/>
                </a:solidFill>
              </a:rPr>
              <a:t>– not for sure though, since long lines are welfare reducing for poor too 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Bad image for </a:t>
            </a:r>
            <a:r>
              <a:rPr lang="en-US" dirty="0" smtClean="0">
                <a:solidFill>
                  <a:schemeClr val="bg1"/>
                </a:solidFill>
              </a:rPr>
              <a:t>merchants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142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Is Price Gouging Self-interest or Greed?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216550"/>
            <a:ext cx="5157787" cy="4418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Self Interest if,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122998"/>
            <a:ext cx="5157787" cy="40666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Price changes are induced by changing market </a:t>
            </a:r>
            <a:r>
              <a:rPr lang="en-US" dirty="0" smtClean="0">
                <a:solidFill>
                  <a:schemeClr val="bg1"/>
                </a:solidFill>
              </a:rPr>
              <a:t>conditions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Many firms competing against each other to supply a </a:t>
            </a:r>
            <a:r>
              <a:rPr lang="en-US" dirty="0" smtClean="0">
                <a:solidFill>
                  <a:schemeClr val="bg1"/>
                </a:solidFill>
              </a:rPr>
              <a:t>good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trade is </a:t>
            </a:r>
            <a:r>
              <a:rPr lang="en-US" dirty="0">
                <a:solidFill>
                  <a:schemeClr val="bg1"/>
                </a:solidFill>
              </a:rPr>
              <a:t>mutually voluntary with good information about the products being sold.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216549"/>
            <a:ext cx="5183188" cy="4418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Greed if,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122998"/>
            <a:ext cx="5183188" cy="40666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Price changes induced by monopoly firms </a:t>
            </a:r>
          </a:p>
          <a:p>
            <a:r>
              <a:rPr lang="en-US" dirty="0">
                <a:solidFill>
                  <a:schemeClr val="bg1"/>
                </a:solidFill>
              </a:rPr>
              <a:t>Exchanges result in win-lose </a:t>
            </a:r>
            <a:r>
              <a:rPr lang="en-US" dirty="0" smtClean="0">
                <a:solidFill>
                  <a:schemeClr val="bg1"/>
                </a:solidFill>
              </a:rPr>
              <a:t>outcomes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Violation of market ethics:  </a:t>
            </a:r>
            <a:r>
              <a:rPr lang="en-US" dirty="0" err="1">
                <a:solidFill>
                  <a:schemeClr val="bg1"/>
                </a:solidFill>
              </a:rPr>
              <a:t>ie</a:t>
            </a:r>
            <a:r>
              <a:rPr lang="en-US" dirty="0">
                <a:solidFill>
                  <a:schemeClr val="bg1"/>
                </a:solidFill>
              </a:rPr>
              <a:t>. presence of theft, threats, deception, or broken promises</a:t>
            </a:r>
          </a:p>
        </p:txBody>
      </p:sp>
    </p:spTree>
    <p:extLst>
      <p:ext uri="{BB962C8B-B14F-4D97-AF65-F5344CB8AC3E}">
        <p14:creationId xmlns:p14="http://schemas.microsoft.com/office/powerpoint/2010/main" val="18716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43208"/>
            <a:ext cx="11171583" cy="814315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Economic Misinformation causes Inefficiency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10738898" cy="51500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General Public believes,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Firms </a:t>
            </a:r>
            <a:r>
              <a:rPr lang="en-US" sz="2800" dirty="0">
                <a:solidFill>
                  <a:schemeClr val="bg1"/>
                </a:solidFill>
              </a:rPr>
              <a:t>are greedy; greed is </a:t>
            </a:r>
            <a:r>
              <a:rPr lang="en-US" sz="2800" dirty="0" smtClean="0">
                <a:solidFill>
                  <a:schemeClr val="bg1"/>
                </a:solidFill>
              </a:rPr>
              <a:t>bad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Price increases are an expression of </a:t>
            </a:r>
            <a:r>
              <a:rPr lang="en-US" sz="2800" dirty="0" smtClean="0">
                <a:solidFill>
                  <a:schemeClr val="bg1"/>
                </a:solidFill>
              </a:rPr>
              <a:t>greed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Price gouging results in an unfair price because it is set way above the cost of production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Suffering people, especially the poor cannot afford higher </a:t>
            </a:r>
            <a:r>
              <a:rPr lang="en-US" sz="2800" dirty="0" smtClean="0">
                <a:solidFill>
                  <a:schemeClr val="bg1"/>
                </a:solidFill>
              </a:rPr>
              <a:t>prices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Desire to prevent unfairness inspires public calls for price gouging </a:t>
            </a:r>
            <a:r>
              <a:rPr lang="en-US" sz="2800" dirty="0" smtClean="0">
                <a:solidFill>
                  <a:schemeClr val="bg1"/>
                </a:solidFill>
              </a:rPr>
              <a:t>laws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The government </a:t>
            </a:r>
            <a:r>
              <a:rPr lang="en-US" sz="2800" dirty="0">
                <a:solidFill>
                  <a:schemeClr val="bg1"/>
                </a:solidFill>
              </a:rPr>
              <a:t>gains popular support by enacting price gouging </a:t>
            </a:r>
            <a:r>
              <a:rPr lang="en-US" sz="2800" dirty="0" smtClean="0">
                <a:solidFill>
                  <a:schemeClr val="bg1"/>
                </a:solidFill>
              </a:rPr>
              <a:t>laws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43208"/>
            <a:ext cx="11171583" cy="814315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Economic Misinformation causes Inefficiency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10738898" cy="51500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Economics Lesson,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Monopoly pricing is price </a:t>
            </a:r>
            <a:r>
              <a:rPr lang="en-US" sz="2800" dirty="0" smtClean="0">
                <a:solidFill>
                  <a:schemeClr val="bg1"/>
                </a:solidFill>
              </a:rPr>
              <a:t>gouging.  </a:t>
            </a:r>
            <a:r>
              <a:rPr lang="en-US" sz="2800" dirty="0">
                <a:solidFill>
                  <a:schemeClr val="bg1"/>
                </a:solidFill>
              </a:rPr>
              <a:t>This is greedy and economically </a:t>
            </a:r>
            <a:r>
              <a:rPr lang="en-US" sz="2800" dirty="0" smtClean="0">
                <a:solidFill>
                  <a:schemeClr val="bg1"/>
                </a:solidFill>
              </a:rPr>
              <a:t>inefficient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 price increase in emergencies is not price gouging. It is an efficient market allocation method for </a:t>
            </a:r>
            <a:r>
              <a:rPr lang="en-US" sz="2800" dirty="0" smtClean="0">
                <a:solidFill>
                  <a:schemeClr val="bg1"/>
                </a:solidFill>
              </a:rPr>
              <a:t>goods </a:t>
            </a:r>
            <a:r>
              <a:rPr lang="en-US" sz="2800" dirty="0">
                <a:solidFill>
                  <a:schemeClr val="bg1"/>
                </a:solidFill>
              </a:rPr>
              <a:t>in short </a:t>
            </a:r>
            <a:r>
              <a:rPr lang="en-US" sz="2800" dirty="0" smtClean="0">
                <a:solidFill>
                  <a:schemeClr val="bg1"/>
                </a:solidFill>
              </a:rPr>
              <a:t>supply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rice increase, and the resulting profit, stimulates </a:t>
            </a:r>
            <a:r>
              <a:rPr lang="en-US" sz="2800" dirty="0">
                <a:solidFill>
                  <a:schemeClr val="bg1"/>
                </a:solidFill>
              </a:rPr>
              <a:t>new </a:t>
            </a:r>
            <a:r>
              <a:rPr lang="en-US" sz="2800" dirty="0" smtClean="0">
                <a:solidFill>
                  <a:schemeClr val="bg1"/>
                </a:solidFill>
              </a:rPr>
              <a:t>supply 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 price </a:t>
            </a:r>
            <a:r>
              <a:rPr lang="en-US" sz="2800" dirty="0">
                <a:solidFill>
                  <a:schemeClr val="bg1"/>
                </a:solidFill>
              </a:rPr>
              <a:t>increase curtails precautionary and non-essential </a:t>
            </a:r>
            <a:r>
              <a:rPr lang="en-US" sz="2800" dirty="0" smtClean="0">
                <a:solidFill>
                  <a:schemeClr val="bg1"/>
                </a:solidFill>
              </a:rPr>
              <a:t>demand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 price increase eliminates the cost of waiting in lines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Most people will suffer less with a price increase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However, economic </a:t>
            </a:r>
            <a:r>
              <a:rPr lang="en-US" sz="2800" dirty="0">
                <a:solidFill>
                  <a:schemeClr val="bg1"/>
                </a:solidFill>
              </a:rPr>
              <a:t>explanations in opposition to price gouging laws are </a:t>
            </a:r>
            <a:r>
              <a:rPr lang="en-US" sz="2800" dirty="0" smtClean="0">
                <a:solidFill>
                  <a:schemeClr val="bg1"/>
                </a:solidFill>
              </a:rPr>
              <a:t>very unpopular!!</a:t>
            </a: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Government Motivation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If the government (or the people) believe that the price of a good or service is too high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Then set a price ceiling to prevent high prices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If the government (or the people) believe that the price of a good or service is too low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Then set a price floor or price support</a:t>
            </a:r>
          </a:p>
        </p:txBody>
      </p:sp>
    </p:spTree>
    <p:extLst>
      <p:ext uri="{BB962C8B-B14F-4D97-AF65-F5344CB8AC3E}">
        <p14:creationId xmlns:p14="http://schemas.microsoft.com/office/powerpoint/2010/main" val="1961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Common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Rent control in major cities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California, New York, New Jersey, Maryland and Oregon allow rent control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37 US states prohibit rent control 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 the issue is controversial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Prop 21 in CA in Nov 2020 to expand rent control failed – 60% against it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Price stabilization for necessities in poor countries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Keep prices of rice and other essentials low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General wage and price controls to combat inflation (US 1970s)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Price Gouging Laws in Emergencies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Prevent sudden price increases and profiteering</a:t>
            </a:r>
          </a:p>
        </p:txBody>
      </p:sp>
    </p:spTree>
    <p:extLst>
      <p:ext uri="{BB962C8B-B14F-4D97-AF65-F5344CB8AC3E}">
        <p14:creationId xmlns:p14="http://schemas.microsoft.com/office/powerpoint/2010/main" val="5045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549103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a price ceiling is </a:t>
            </a:r>
            <a:r>
              <a:rPr lang="en-US" dirty="0">
                <a:solidFill>
                  <a:schemeClr val="bg1"/>
                </a:solidFill>
              </a:rPr>
              <a:t>set </a:t>
            </a:r>
            <a:r>
              <a:rPr lang="en-US" dirty="0" smtClean="0">
                <a:solidFill>
                  <a:schemeClr val="bg1"/>
                </a:solidFill>
              </a:rPr>
              <a:t>higher than P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ceiling is non-binding and has no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binding price ceiling is one set below the market equilibrium price which will have an effect.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Suppose a price ceiling is set at P</a:t>
            </a:r>
            <a:r>
              <a:rPr lang="en-US" baseline="-25000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and that everyone abides by the law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is a constraint on the market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is the “free market” price because there are no constraints imposed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55" y="1471549"/>
            <a:ext cx="5608316" cy="38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7"/>
            <a:ext cx="5491039" cy="515008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P</a:t>
            </a:r>
            <a:r>
              <a:rPr lang="en-US" baseline="-25000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, consumer demand rises to 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P</a:t>
            </a:r>
            <a:r>
              <a:rPr lang="en-US" baseline="-25000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, producer supply falls to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difference, 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–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s called excess demand</a:t>
            </a:r>
          </a:p>
          <a:p>
            <a:r>
              <a:rPr lang="en-US" dirty="0">
                <a:solidFill>
                  <a:schemeClr val="bg1"/>
                </a:solidFill>
              </a:rPr>
              <a:t>Excess demand is </a:t>
            </a:r>
            <a:r>
              <a:rPr lang="en-US" dirty="0" smtClean="0">
                <a:solidFill>
                  <a:schemeClr val="bg1"/>
                </a:solidFill>
              </a:rPr>
              <a:t>unsatisfied </a:t>
            </a:r>
            <a:r>
              <a:rPr lang="en-US" dirty="0">
                <a:solidFill>
                  <a:schemeClr val="bg1"/>
                </a:solidFill>
              </a:rPr>
              <a:t>because there is not enough supply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the amount traded in the </a:t>
            </a:r>
            <a:r>
              <a:rPr lang="en-US" dirty="0" smtClean="0">
                <a:solidFill>
                  <a:schemeClr val="bg1"/>
                </a:solidFill>
              </a:rPr>
              <a:t>market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That means that the amount consumed in equilibrium in this market is Q</a:t>
            </a:r>
            <a:r>
              <a:rPr lang="en-US" baseline="-25000" dirty="0" smtClean="0">
                <a:solidFill>
                  <a:schemeClr val="bg1"/>
                </a:solidFill>
              </a:rPr>
              <a:t>0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55" y="1471549"/>
            <a:ext cx="5608316" cy="38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7"/>
            <a:ext cx="5491039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 determine how the quantity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 will be allocated to the consumers – who gets it?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Method 1 – first-come, first served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results in lines or queues as people try to be early enough in line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Method 2 – issue quota tickets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there are 1 million people demanding 3 million pounds but there are only 1 million pounds for sale, then give every person a 1 unit ticket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755" y="1471549"/>
            <a:ext cx="5608316" cy="38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Compare a price ceiling to the free market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1" y="2368067"/>
            <a:ext cx="5214282" cy="22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14315"/>
          </a:xfrm>
        </p:spPr>
        <p:txBody>
          <a:bodyPr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Welfare Effects of Price Ceilings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7"/>
            <a:ext cx="5353996" cy="51500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consider maximum welfare effects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consumers who get the highest surplus are the ones who buy Q</a:t>
            </a:r>
            <a:r>
              <a:rPr lang="en-US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This means we are assuming that we have some consumers with higher WTP (willingness to pay) and some with lower WTP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different preferences and/or different incomes among consumers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aseline="-25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80" y="1323116"/>
            <a:ext cx="5907462" cy="44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10899</TotalTime>
  <Words>1436</Words>
  <Application>Microsoft Office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Government Price Controls: Price Ceilings</vt:lpstr>
      <vt:lpstr>Types of Government Price Controls</vt:lpstr>
      <vt:lpstr>Government Motivation</vt:lpstr>
      <vt:lpstr>Common Price Ceilings</vt:lpstr>
      <vt:lpstr>Effects of Price Ceilings</vt:lpstr>
      <vt:lpstr>Effects of Price Ceilings</vt:lpstr>
      <vt:lpstr>Effects of Price Ceilings</vt:lpstr>
      <vt:lpstr>Welfare Effects of Price Ceilings</vt:lpstr>
      <vt:lpstr>Welfare Effects of Price Ceilings</vt:lpstr>
      <vt:lpstr>Welfare Effects of Price Ceilings</vt:lpstr>
      <vt:lpstr>Welfare Effects of Price Ceilings</vt:lpstr>
      <vt:lpstr>Welfare Effects of Price Ceilings</vt:lpstr>
      <vt:lpstr>Welfare Effects of Price Ceilings</vt:lpstr>
      <vt:lpstr>Welfare Effects of Price Ceilings</vt:lpstr>
      <vt:lpstr>Welfare Effects of Price Ceilings</vt:lpstr>
      <vt:lpstr>Price Gouging Laws</vt:lpstr>
      <vt:lpstr>Price Gouging Laws</vt:lpstr>
      <vt:lpstr>Price Gouging Laws</vt:lpstr>
      <vt:lpstr>If the Price Gouging Law is Enforced</vt:lpstr>
      <vt:lpstr>No Price Gouging Law (Prices rise)</vt:lpstr>
      <vt:lpstr>Is Price Gouging Self-interest or Greed?</vt:lpstr>
      <vt:lpstr>Economic Misinformation causes Inefficiency</vt:lpstr>
      <vt:lpstr>Economic Misinformation causes Inefficiency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Consumer Demand</dc:title>
  <dc:creator>Steven Suranovic</dc:creator>
  <cp:lastModifiedBy>Steven Suranovic</cp:lastModifiedBy>
  <cp:revision>97</cp:revision>
  <dcterms:created xsi:type="dcterms:W3CDTF">2020-09-25T19:31:50Z</dcterms:created>
  <dcterms:modified xsi:type="dcterms:W3CDTF">2020-12-24T16:11:12Z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